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6" r:id="rId3"/>
    <p:sldId id="29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98" r:id="rId14"/>
    <p:sldId id="266" r:id="rId15"/>
    <p:sldId id="267" r:id="rId16"/>
    <p:sldId id="268" r:id="rId17"/>
    <p:sldId id="271" r:id="rId18"/>
    <p:sldId id="276" r:id="rId19"/>
    <p:sldId id="290" r:id="rId20"/>
    <p:sldId id="291" r:id="rId21"/>
    <p:sldId id="272" r:id="rId22"/>
    <p:sldId id="286" r:id="rId23"/>
    <p:sldId id="270" r:id="rId24"/>
    <p:sldId id="269" r:id="rId25"/>
    <p:sldId id="275" r:id="rId26"/>
    <p:sldId id="277" r:id="rId27"/>
    <p:sldId id="274" r:id="rId28"/>
    <p:sldId id="281" r:id="rId29"/>
    <p:sldId id="303" r:id="rId30"/>
    <p:sldId id="287" r:id="rId31"/>
    <p:sldId id="273" r:id="rId32"/>
    <p:sldId id="292" r:id="rId33"/>
    <p:sldId id="288" r:id="rId34"/>
    <p:sldId id="279" r:id="rId35"/>
    <p:sldId id="282" r:id="rId36"/>
    <p:sldId id="293" r:id="rId37"/>
    <p:sldId id="289" r:id="rId38"/>
    <p:sldId id="285" r:id="rId39"/>
    <p:sldId id="283" r:id="rId40"/>
    <p:sldId id="284" r:id="rId41"/>
    <p:sldId id="297" r:id="rId42"/>
    <p:sldId id="302" r:id="rId43"/>
    <p:sldId id="300" r:id="rId44"/>
    <p:sldId id="299" r:id="rId45"/>
    <p:sldId id="301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4595-DE1E-06D4-0FAA-007162078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3AD11-E234-1C5A-8F69-0E9130ED4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EC575-A191-9324-7907-7BC727B7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D2519-45CE-842E-905A-69707CD2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1D4DA-FE7A-E506-9B60-20C15FF5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DB95-290D-EB9A-D00C-D9C84AD8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7FB14-2E36-F77B-23D8-1B26EF8F7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02670-5DC6-83A2-EC09-4C9063D0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17AA1-3321-58F6-2029-4DB76245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9F873-3014-0178-900C-971D01DD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551C9-73A3-79C6-D8BF-D3A5EE540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F10E4-D35A-04DF-F707-2483C0D84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46657-440A-1B58-737F-915AB58BB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C9724-8A4A-0EA2-DF52-3D8203EF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14346-86BF-C19B-D9DA-F63B7505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1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F284-36AE-302C-752D-14E54B42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74BB-2A4F-03DD-609B-734D09B97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F4C82-ED00-8A72-78F8-09DAEA419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02956-D6ED-F981-1A5E-39E68843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1F856-E949-EFFF-B38D-17B892C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29AA-1E07-897B-5E03-FD2EA2A2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35CCB-D884-2201-C582-B4E19CE02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25930-DCD7-C74E-CE5B-1005484B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99724-0C83-85D0-CC69-C1F79B69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C7B0-E590-7379-86C9-5BA02383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32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FB57C-EC8E-56FB-D22A-75A4D6C1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A0DBB-815F-A91B-7272-7704EF016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5E631-BF9D-F1F5-D1A0-3D3E584E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2E663-B40B-AE03-ADC3-9D1DF24D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06574-72C4-1CB9-4635-F7D680D3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72928-11D7-D3BA-6635-F850BD11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4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F5DE-E14B-736F-D966-3C70F368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94250-2AA8-4A3F-8721-B2351B292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95EE4-7468-CF00-FB4A-FA05CCFD8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33F9B-F578-8259-8FD4-E36EFE673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2D7000-3CFC-81E3-179B-43A0B33C7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EEF62-9957-E4AC-A203-32440848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3A1ADB-2299-AA28-2F95-26A3325D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C935E-9226-9C0E-E029-57A5ADA4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9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22E3-1FDE-C069-D53F-A1EEA59D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2F201-4B67-4014-9DE9-B4D8DBB9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03D2-26FB-C4E7-E041-36F480BB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C275B-E0BB-7E94-B234-3C357883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95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5854E-9FB5-7588-EC96-15845E8E3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A4174-E1C5-1415-0964-DEFF64EB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D3A9-10A7-F4FC-30B8-EF0A2864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4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A00B-A06F-426C-FCB3-F6B01FFD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2CD0-10BA-1C53-2047-AC2209220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9ECD4-0758-29EF-1C64-0B266E409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C39C5-8C7C-7D0E-A036-CECA2A2C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728C8-FFBF-F4F7-AC90-17AC49209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B2F80-53D3-3B2F-FFA3-87DB88E5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A8EE-EB96-1F72-93E6-9B7A759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AD46AC-378B-B4D4-1AB0-F783BE659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6F81D-414A-C54E-E717-624897464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285A-105A-02DD-E4E1-0BB9479E9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F98F1-37B4-D90D-8485-D62EC314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90AFA-D77C-3ABC-A588-EC82F2CC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04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840C37-2E36-CD1E-337B-526F92625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C432C-289A-C841-5B9C-725F8C2B6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FF483-5B17-87BF-3D55-74FFF5CFE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4F02A-696E-FE4E-B99D-0709F3435681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F5CB4-AF59-FF0F-4E4D-AB20436F5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11A9A-27D8-AF25-EE94-1CAFF667F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0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psystats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F6CAFE-B81E-C84A-CB71-DB7956FA1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524001" y="0"/>
            <a:ext cx="9143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C41C1-6362-EF69-6EAF-7F007C59C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An Introduction to Generalized Linear Models for MIP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3FE65-8B19-8C0A-E865-F3940AEFD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6090424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Brooke Anderson</a:t>
            </a:r>
          </a:p>
        </p:txBody>
      </p:sp>
    </p:spTree>
    <p:extLst>
      <p:ext uri="{BB962C8B-B14F-4D97-AF65-F5344CB8AC3E}">
        <p14:creationId xmlns:p14="http://schemas.microsoft.com/office/powerpoint/2010/main" val="3856123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E0593-4CF2-47C4-179C-B5356800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A7168-5E7F-4D05-8047-607CEC76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8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5CF62-555F-3BF4-8F9D-91AB2133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2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872A9-68D8-6E39-E1FC-91B6D90B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0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A189C-33D6-B005-8E26-1EE165F5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122D1-367C-808D-8D35-66BDFF1D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3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33F88-57B1-6A13-AFEA-9C37033A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9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6AD69-E37D-5224-6A63-2B4411B1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0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BEE75-8E53-86C2-DFD5-4A8DF2695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44"/>
          <a:stretch/>
        </p:blipFill>
        <p:spPr>
          <a:xfrm>
            <a:off x="1524000" y="0"/>
            <a:ext cx="914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64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BEE75-8E53-86C2-DFD5-4A8DF2695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30"/>
          <a:stretch/>
        </p:blipFill>
        <p:spPr>
          <a:xfrm>
            <a:off x="1524000" y="0"/>
            <a:ext cx="9144000" cy="42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4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A73B2-6B1E-A4C1-7ADA-C0ED4CE9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86" y="0"/>
            <a:ext cx="11300661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6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BEE75-8E53-86C2-DFD5-4A8DF269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2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F3395-EB34-19A0-0315-C52DA300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03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F9B85-D03A-1736-E24B-DDB19B1C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31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0F8E5-0B90-9056-9C03-DD308E777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62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0D96C-FA43-BD58-D35C-A9C45306B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00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F4DD8D-FBB5-2A3A-3243-1D51A954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77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4DF45-CD39-BEF6-9370-CBF6EB56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3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3E274-DC57-7DBF-82E8-8FB0AD817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99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56C70-56C5-7243-43ED-0A064A28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D58DD-1778-325B-0E04-4B7CDD0B9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"/>
            <a:ext cx="9144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1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iteboard_2">
            <a:extLst>
              <a:ext uri="{FF2B5EF4-FFF2-40B4-BE49-F238E27FC236}">
                <a16:creationId xmlns:a16="http://schemas.microsoft.com/office/drawing/2014/main" id="{87BAE014-1CA8-D715-6BE0-682A9CE6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497"/>
            <a:ext cx="6330202" cy="474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B6AC27-291C-9C7E-1FA6-05E77C56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9828"/>
            <a:ext cx="5639874" cy="41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">
            <a:extLst>
              <a:ext uri="{FF2B5EF4-FFF2-40B4-BE49-F238E27FC236}">
                <a16:creationId xmlns:a16="http://schemas.microsoft.com/office/drawing/2014/main" id="{685472EA-3AAC-E669-CB20-5D14D656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72" y="3092898"/>
            <a:ext cx="6873325" cy="429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gure 5. Study notes on the whiteboard wall: “Science is art.”">
            <a:extLst>
              <a:ext uri="{FF2B5EF4-FFF2-40B4-BE49-F238E27FC236}">
                <a16:creationId xmlns:a16="http://schemas.microsoft.com/office/drawing/2014/main" id="{97DFC48D-D652-87B4-DFCD-85237E15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523" y="-86499"/>
            <a:ext cx="7436425" cy="42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534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D05E1-524E-3EEA-2055-B1857F4E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8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57658-2539-2E35-E7E0-2D3A731B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06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9DA291-34AB-8157-12E6-ACB62961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61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6CB7E-FE4F-5C6D-075D-7EDBA01F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9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BFC7C-E777-1DEF-4E24-0521559DC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1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C19F1-F512-D389-969F-9E8EC5F5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54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122D1-367C-808D-8D35-66BDFF1D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01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340104-C895-46F9-0F69-2D597D7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5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ACDE2-2315-33CE-B104-561F8851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9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C8D38-DDF0-446C-9539-A6D54954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9302A-5C45-0AD5-7E45-1493A348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86" y="0"/>
            <a:ext cx="5598828" cy="72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45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00880-0BFC-515D-1DB4-7758E07F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01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FF29B-A319-C9FB-44A4-71E5C7A82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4"/>
          <a:stretch/>
        </p:blipFill>
        <p:spPr>
          <a:xfrm>
            <a:off x="40545" y="1797909"/>
            <a:ext cx="12110910" cy="32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0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C4584-5FD6-6F70-47CD-F3C7E02A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11953"/>
            <a:ext cx="7581900" cy="260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BFF0C-8BD4-215A-2DAA-AEC235866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3098802"/>
            <a:ext cx="7518400" cy="157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64DDB-6057-A305-DEBE-6EFB97512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900655"/>
            <a:ext cx="7543800" cy="128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F95594-DBA7-490C-F7EA-1DC281C9B720}"/>
              </a:ext>
            </a:extLst>
          </p:cNvPr>
          <p:cNvSpPr txBox="1"/>
          <p:nvPr/>
        </p:nvSpPr>
        <p:spPr>
          <a:xfrm>
            <a:off x="7117492" y="6245140"/>
            <a:ext cx="270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Dr. Chris Brown</a:t>
            </a:r>
          </a:p>
        </p:txBody>
      </p:sp>
    </p:spTree>
    <p:extLst>
      <p:ext uri="{BB962C8B-B14F-4D97-AF65-F5344CB8AC3E}">
        <p14:creationId xmlns:p14="http://schemas.microsoft.com/office/powerpoint/2010/main" val="2160152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8591D-8184-6CAD-5A7E-6D369932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662"/>
            <a:ext cx="12288919" cy="680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98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175E1-F97A-0ED3-B7FD-CD78D0D8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29"/>
            <a:ext cx="12220842" cy="654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85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ictorinox Swiss Army Knife Swiss Champ – Luggage Pros">
            <a:extLst>
              <a:ext uri="{FF2B5EF4-FFF2-40B4-BE49-F238E27FC236}">
                <a16:creationId xmlns:a16="http://schemas.microsoft.com/office/drawing/2014/main" id="{448D99CE-BE49-960D-0B04-8D9AC00AC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3" y="-35783"/>
            <a:ext cx="7878610" cy="689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9BFFC-1A3F-D15A-B0C8-20FEC656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Extensions of GLMs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0B43F-3339-32AA-97D6-293F4A5FA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Generalized estimating equations</a:t>
            </a:r>
          </a:p>
          <a:p>
            <a:r>
              <a:rPr lang="en-US" dirty="0">
                <a:latin typeface="Helvetica" pitchFamily="2" charset="0"/>
              </a:rPr>
              <a:t>Generalized linear mixed models</a:t>
            </a:r>
          </a:p>
          <a:p>
            <a:r>
              <a:rPr lang="en-US" dirty="0">
                <a:latin typeface="Helvetica" pitchFamily="2" charset="0"/>
              </a:rPr>
              <a:t>Generalized additive models</a:t>
            </a:r>
          </a:p>
          <a:p>
            <a:r>
              <a:rPr lang="en-US" dirty="0">
                <a:latin typeface="Helvetica" pitchFamily="2" charset="0"/>
              </a:rPr>
              <a:t>Non-parametric regression models</a:t>
            </a:r>
          </a:p>
          <a:p>
            <a:r>
              <a:rPr lang="en-US" dirty="0">
                <a:latin typeface="Helvetica" pitchFamily="2" charset="0"/>
              </a:rPr>
              <a:t>Bayesian generalized linear models</a:t>
            </a:r>
          </a:p>
          <a:p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12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3A37-1AD2-FB52-4F25-444D03B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Resources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E0AA59-1C6A-70A0-FB64-51F5018285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511736"/>
            <a:ext cx="6019800" cy="45148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28CC0-2C2F-780B-321B-67F32A90F9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elvetica" pitchFamily="2" charset="0"/>
              </a:rPr>
              <a:t>CSU Courses: </a:t>
            </a:r>
          </a:p>
          <a:p>
            <a:pPr lvl="1"/>
            <a:r>
              <a:rPr lang="en-US" dirty="0">
                <a:latin typeface="Helvetica" pitchFamily="2" charset="0"/>
              </a:rPr>
              <a:t>STAR 513: Regression Models for Researchers</a:t>
            </a:r>
          </a:p>
          <a:p>
            <a:pPr lvl="1"/>
            <a:r>
              <a:rPr lang="en-US" dirty="0">
                <a:latin typeface="Helvetica" pitchFamily="2" charset="0"/>
              </a:rPr>
              <a:t>STAR 531: Generalized Regression Models for Researchers</a:t>
            </a:r>
          </a:p>
          <a:p>
            <a:r>
              <a:rPr lang="en-US" dirty="0">
                <a:latin typeface="Helvetica" pitchFamily="2" charset="0"/>
              </a:rPr>
              <a:t>Online text book: </a:t>
            </a:r>
            <a:r>
              <a:rPr lang="en-US" i="1" dirty="0">
                <a:solidFill>
                  <a:srgbClr val="333333"/>
                </a:solidFill>
                <a:effectLst/>
                <a:latin typeface="Helvetica" pitchFamily="2" charset="0"/>
              </a:rPr>
              <a:t>A Practical Extension of Introductory Statistics in Psychology using R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  <a:hlinkClick r:id="rId3"/>
              </a:rPr>
              <a:t>https://rpsystats.com/</a:t>
            </a:r>
            <a:r>
              <a:rPr lang="en-US" dirty="0">
                <a:latin typeface="Helvetica" pitchFamily="2" charset="0"/>
              </a:rPr>
              <a:t> </a:t>
            </a:r>
          </a:p>
          <a:p>
            <a:r>
              <a:rPr lang="en-US" dirty="0">
                <a:latin typeface="Helvetica" pitchFamily="2" charset="0"/>
              </a:rPr>
              <a:t>Extensive resources through online tutorials, books, and courses</a:t>
            </a:r>
          </a:p>
        </p:txBody>
      </p:sp>
    </p:spTree>
    <p:extLst>
      <p:ext uri="{BB962C8B-B14F-4D97-AF65-F5344CB8AC3E}">
        <p14:creationId xmlns:p14="http://schemas.microsoft.com/office/powerpoint/2010/main" val="115451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872A9-68D8-6E39-E1FC-91B6D90B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0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3C151-3265-F98C-FEB2-310CACBF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5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403AA-5C97-9F47-8EB5-CC9E1E44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5BDE9-4563-E77B-6915-00B36022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4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FC26B-B42C-CFFD-5CA3-50F453DA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83</Words>
  <Application>Microsoft Macintosh PowerPoint</Application>
  <PresentationFormat>Widescreen</PresentationFormat>
  <Paragraphs>15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Helvetica</vt:lpstr>
      <vt:lpstr>Office Theme</vt:lpstr>
      <vt:lpstr>An Introduction to Generalized Linear Models for MIP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Extensions of GLMs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Anderson,Brooke</dc:creator>
  <cp:lastModifiedBy>Anderson,Brooke</cp:lastModifiedBy>
  <cp:revision>15</cp:revision>
  <dcterms:created xsi:type="dcterms:W3CDTF">2024-04-18T15:30:14Z</dcterms:created>
  <dcterms:modified xsi:type="dcterms:W3CDTF">2024-04-18T17:31:04Z</dcterms:modified>
</cp:coreProperties>
</file>